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F6DE5-40F5-8F40-BFA6-B899FC475CC5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FD398-5D48-FB4D-9CF9-AAD4BD848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85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783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5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28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88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84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30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93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08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82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25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85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2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5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171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4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91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02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91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1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4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99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74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DBE5D-2D5E-EB4E-9F69-CB3716098986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3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755576" y="375047"/>
            <a:ext cx="3924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3-The Urinary Bladder</a:t>
            </a:r>
            <a:endParaRPr lang="en-US" sz="2800" u="sng" dirty="0"/>
          </a:p>
        </p:txBody>
      </p:sp>
      <p:pic>
        <p:nvPicPr>
          <p:cNvPr id="5" name="صورة 4" descr="IMG_4534.jpg"/>
          <p:cNvPicPr>
            <a:picLocks noChangeAspect="1"/>
          </p:cNvPicPr>
          <p:nvPr/>
        </p:nvPicPr>
        <p:blipFill>
          <a:blip r:embed="rId3"/>
          <a:srcRect l="23893" t="18668" r="23418" b="21240"/>
          <a:stretch>
            <a:fillRect/>
          </a:stretch>
        </p:blipFill>
        <p:spPr>
          <a:xfrm>
            <a:off x="6868354" y="758792"/>
            <a:ext cx="2035686" cy="1734103"/>
          </a:xfrm>
          <a:prstGeom prst="rect">
            <a:avLst/>
          </a:prstGeom>
        </p:spPr>
      </p:pic>
      <p:pic>
        <p:nvPicPr>
          <p:cNvPr id="9" name="صورة 8" descr="IMG_4537.jpg"/>
          <p:cNvPicPr>
            <a:picLocks noChangeAspect="1"/>
          </p:cNvPicPr>
          <p:nvPr/>
        </p:nvPicPr>
        <p:blipFill>
          <a:blip r:embed="rId4"/>
          <a:srcRect l="14136" t="14460" r="9757"/>
          <a:stretch>
            <a:fillRect/>
          </a:stretch>
        </p:blipFill>
        <p:spPr>
          <a:xfrm>
            <a:off x="6868354" y="2678000"/>
            <a:ext cx="2035686" cy="1708929"/>
          </a:xfrm>
          <a:prstGeom prst="rect">
            <a:avLst/>
          </a:prstGeom>
        </p:spPr>
      </p:pic>
      <p:pic>
        <p:nvPicPr>
          <p:cNvPr id="12" name="صورة 11" descr="IMG_4532.jpg"/>
          <p:cNvPicPr>
            <a:picLocks noChangeAspect="1"/>
          </p:cNvPicPr>
          <p:nvPr/>
        </p:nvPicPr>
        <p:blipFill>
          <a:blip r:embed="rId5"/>
          <a:srcRect l="21628" t="17365" r="31537" b="14111"/>
          <a:stretch>
            <a:fillRect/>
          </a:stretch>
        </p:blipFill>
        <p:spPr>
          <a:xfrm>
            <a:off x="1439500" y="1885913"/>
            <a:ext cx="2952328" cy="3226269"/>
          </a:xfrm>
          <a:prstGeom prst="rect">
            <a:avLst/>
          </a:prstGeom>
        </p:spPr>
      </p:pic>
      <p:pic>
        <p:nvPicPr>
          <p:cNvPr id="13" name="صورة 12" descr="IMG_4533.jpg"/>
          <p:cNvPicPr>
            <a:picLocks noChangeAspect="1"/>
          </p:cNvPicPr>
          <p:nvPr/>
        </p:nvPicPr>
        <p:blipFill>
          <a:blip r:embed="rId6"/>
          <a:srcRect l="11709" t="27599" r="33650" b="10885"/>
          <a:stretch>
            <a:fillRect/>
          </a:stretch>
        </p:blipFill>
        <p:spPr>
          <a:xfrm>
            <a:off x="6887816" y="4581128"/>
            <a:ext cx="2016224" cy="1695422"/>
          </a:xfrm>
          <a:prstGeom prst="rect">
            <a:avLst/>
          </a:prstGeom>
        </p:spPr>
      </p:pic>
      <p:sp>
        <p:nvSpPr>
          <p:cNvPr id="14" name="مستطيل 13"/>
          <p:cNvSpPr/>
          <p:nvPr/>
        </p:nvSpPr>
        <p:spPr>
          <a:xfrm>
            <a:off x="1727532" y="1058595"/>
            <a:ext cx="153881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Vas deferens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143356" y="3180097"/>
            <a:ext cx="1124026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Seminal </a:t>
            </a:r>
            <a:endParaRPr lang="x-none" b="1" dirty="0" smtClean="0"/>
          </a:p>
          <a:p>
            <a:pPr>
              <a:lnSpc>
                <a:spcPts val="2000"/>
              </a:lnSpc>
            </a:pPr>
            <a:r>
              <a:rPr lang="en-US" b="1" dirty="0" smtClean="0"/>
              <a:t>vesicle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4391828" y="2245953"/>
            <a:ext cx="95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Ureter</a:t>
            </a:r>
            <a:r>
              <a:rPr lang="x-none" b="1" dirty="0" smtClean="0"/>
              <a:t> </a:t>
            </a:r>
            <a:endParaRPr lang="en-US" dirty="0"/>
          </a:p>
        </p:txBody>
      </p:sp>
      <p:cxnSp>
        <p:nvCxnSpPr>
          <p:cNvPr id="18" name="رابط كسهم مستقيم 17"/>
          <p:cNvCxnSpPr/>
          <p:nvPr/>
        </p:nvCxnSpPr>
        <p:spPr>
          <a:xfrm>
            <a:off x="2508281" y="1407408"/>
            <a:ext cx="22678" cy="838545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1007452" y="3545776"/>
            <a:ext cx="1080120" cy="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رابط كسهم مستقيم 22"/>
          <p:cNvCxnSpPr/>
          <p:nvPr/>
        </p:nvCxnSpPr>
        <p:spPr>
          <a:xfrm flipH="1">
            <a:off x="2961378" y="2678001"/>
            <a:ext cx="1790490" cy="0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مستطيل 25"/>
          <p:cNvSpPr/>
          <p:nvPr/>
        </p:nvSpPr>
        <p:spPr>
          <a:xfrm>
            <a:off x="4391828" y="4257962"/>
            <a:ext cx="109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Prostate</a:t>
            </a:r>
            <a:endParaRPr lang="x-none" b="1" dirty="0" smtClean="0"/>
          </a:p>
          <a:p>
            <a:r>
              <a:rPr lang="en-US" b="1" dirty="0" smtClean="0"/>
              <a:t> gland</a:t>
            </a:r>
          </a:p>
        </p:txBody>
      </p:sp>
      <p:cxnSp>
        <p:nvCxnSpPr>
          <p:cNvPr id="28" name="رابط كسهم مستقيم 27"/>
          <p:cNvCxnSpPr/>
          <p:nvPr/>
        </p:nvCxnSpPr>
        <p:spPr>
          <a:xfrm flipH="1">
            <a:off x="2961378" y="4581128"/>
            <a:ext cx="1790490" cy="0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مستطيل 13"/>
          <p:cNvSpPr/>
          <p:nvPr/>
        </p:nvSpPr>
        <p:spPr>
          <a:xfrm>
            <a:off x="4574602" y="1086486"/>
            <a:ext cx="1782411" cy="34881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Posterior view </a:t>
            </a:r>
          </a:p>
        </p:txBody>
      </p:sp>
    </p:spTree>
    <p:extLst>
      <p:ext uri="{BB962C8B-B14F-4D97-AF65-F5344CB8AC3E}">
        <p14:creationId xmlns:p14="http://schemas.microsoft.com/office/powerpoint/2010/main" val="7516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urinary  lab\IMG_4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5"/>
          <a:stretch>
            <a:fillRect/>
          </a:stretch>
        </p:blipFill>
        <p:spPr bwMode="auto">
          <a:xfrm rot="5400000">
            <a:off x="-470547" y="766690"/>
            <a:ext cx="6120682" cy="496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1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sp>
        <p:nvSpPr>
          <p:cNvPr id="15" name="مستطيل 14"/>
          <p:cNvSpPr/>
          <p:nvPr/>
        </p:nvSpPr>
        <p:spPr>
          <a:xfrm>
            <a:off x="5072085" y="5173161"/>
            <a:ext cx="2500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1. Prostatic part </a:t>
            </a:r>
          </a:p>
        </p:txBody>
      </p:sp>
      <p:cxnSp>
        <p:nvCxnSpPr>
          <p:cNvPr id="19" name="رابط كسهم مستقيم 18"/>
          <p:cNvCxnSpPr/>
          <p:nvPr/>
        </p:nvCxnSpPr>
        <p:spPr>
          <a:xfrm flipH="1">
            <a:off x="2627784" y="5373216"/>
            <a:ext cx="2444301" cy="15389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مستطيل 21"/>
          <p:cNvSpPr/>
          <p:nvPr/>
        </p:nvSpPr>
        <p:spPr>
          <a:xfrm>
            <a:off x="5292080" y="5573271"/>
            <a:ext cx="2476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Most dilatable part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243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39552" y="378242"/>
            <a:ext cx="3120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5-female  Urethra</a:t>
            </a:r>
            <a:endParaRPr lang="en-US" sz="2800" u="sng" dirty="0"/>
          </a:p>
        </p:txBody>
      </p:sp>
      <p:pic>
        <p:nvPicPr>
          <p:cNvPr id="4" name="صورة 3" descr="IMG_4528.jpg"/>
          <p:cNvPicPr>
            <a:picLocks noChangeAspect="1"/>
          </p:cNvPicPr>
          <p:nvPr/>
        </p:nvPicPr>
        <p:blipFill>
          <a:blip r:embed="rId3"/>
          <a:srcRect l="8954" t="3862" r="18923" b="11165"/>
          <a:stretch>
            <a:fillRect/>
          </a:stretch>
        </p:blipFill>
        <p:spPr>
          <a:xfrm>
            <a:off x="4730539" y="2129228"/>
            <a:ext cx="3600400" cy="3168352"/>
          </a:xfrm>
          <a:prstGeom prst="rect">
            <a:avLst/>
          </a:prstGeom>
        </p:spPr>
      </p:pic>
      <p:pic>
        <p:nvPicPr>
          <p:cNvPr id="5" name="صورة 4" descr="IMG_4511.jpg"/>
          <p:cNvPicPr>
            <a:picLocks noChangeAspect="1"/>
          </p:cNvPicPr>
          <p:nvPr/>
        </p:nvPicPr>
        <p:blipFill>
          <a:blip r:embed="rId4"/>
          <a:srcRect l="17309" t="3862" r="6241" b="13096"/>
          <a:stretch>
            <a:fillRect/>
          </a:stretch>
        </p:blipFill>
        <p:spPr>
          <a:xfrm>
            <a:off x="377788" y="1557663"/>
            <a:ext cx="3816424" cy="3096344"/>
          </a:xfrm>
          <a:prstGeom prst="rect">
            <a:avLst/>
          </a:prstGeom>
        </p:spPr>
      </p:pic>
      <p:sp>
        <p:nvSpPr>
          <p:cNvPr id="6" name="وسيلة شرح مستطيلة مستديرة الزوايا 5"/>
          <p:cNvSpPr/>
          <p:nvPr/>
        </p:nvSpPr>
        <p:spPr>
          <a:xfrm>
            <a:off x="3923928" y="378242"/>
            <a:ext cx="2952328" cy="984884"/>
          </a:xfrm>
          <a:prstGeom prst="wedgeRoundRectCallout">
            <a:avLst>
              <a:gd name="adj1" fmla="val -60461"/>
              <a:gd name="adj2" fmla="val -17214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355976" y="393630"/>
            <a:ext cx="217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It is 4 cm in length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355976" y="716795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It is easily dilatable</a:t>
            </a:r>
          </a:p>
          <a:p>
            <a:r>
              <a:rPr lang="en-US" b="1" dirty="0" smtClean="0"/>
              <a:t>It is straight</a:t>
            </a:r>
            <a:endParaRPr lang="en-US" b="1" dirty="0"/>
          </a:p>
        </p:txBody>
      </p:sp>
      <p:sp>
        <p:nvSpPr>
          <p:cNvPr id="10" name="مستطيل 9"/>
          <p:cNvSpPr/>
          <p:nvPr/>
        </p:nvSpPr>
        <p:spPr>
          <a:xfrm>
            <a:off x="1187624" y="4869160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chemeClr val="accent6"/>
                </a:solidFill>
              </a:rPr>
              <a:t>Paraurethral</a:t>
            </a:r>
            <a:r>
              <a:rPr lang="en-US" b="1" dirty="0" smtClean="0">
                <a:solidFill>
                  <a:schemeClr val="accent6"/>
                </a:solidFill>
              </a:rPr>
              <a:t> glands </a:t>
            </a:r>
            <a:r>
              <a:rPr lang="en-US" b="1" dirty="0" smtClean="0"/>
              <a:t>open on the sides of external </a:t>
            </a:r>
            <a:r>
              <a:rPr lang="en-US" b="1" dirty="0" err="1" smtClean="0"/>
              <a:t>meatus</a:t>
            </a:r>
            <a:endParaRPr lang="en-US" b="1" dirty="0" smtClean="0"/>
          </a:p>
        </p:txBody>
      </p:sp>
      <p:cxnSp>
        <p:nvCxnSpPr>
          <p:cNvPr id="11" name="رابط كسهم مستقيم 10"/>
          <p:cNvCxnSpPr/>
          <p:nvPr/>
        </p:nvCxnSpPr>
        <p:spPr>
          <a:xfrm flipV="1">
            <a:off x="2483768" y="4012323"/>
            <a:ext cx="0" cy="856838"/>
          </a:xfrm>
          <a:prstGeom prst="straightConnector1">
            <a:avLst/>
          </a:prstGeom>
          <a:ln w="31750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flipV="1">
            <a:off x="6156176" y="4225588"/>
            <a:ext cx="0" cy="1291644"/>
          </a:xfrm>
          <a:prstGeom prst="straightConnector1">
            <a:avLst/>
          </a:prstGeom>
          <a:ln w="31750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مستطيل 16"/>
          <p:cNvSpPr/>
          <p:nvPr/>
        </p:nvSpPr>
        <p:spPr>
          <a:xfrm>
            <a:off x="4730539" y="5483225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 </a:t>
            </a:r>
            <a:r>
              <a:rPr lang="en-US" b="1" dirty="0" err="1" smtClean="0">
                <a:solidFill>
                  <a:schemeClr val="accent6"/>
                </a:solidFill>
              </a:rPr>
              <a:t>retropubic</a:t>
            </a:r>
            <a:r>
              <a:rPr lang="en-US" b="1" smtClean="0">
                <a:solidFill>
                  <a:schemeClr val="accent6"/>
                </a:solidFill>
              </a:rPr>
              <a:t> fat   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7490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3120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5-female  Urethra</a:t>
            </a:r>
            <a:endParaRPr lang="en-US" sz="2800" u="sng" dirty="0"/>
          </a:p>
        </p:txBody>
      </p:sp>
      <p:pic>
        <p:nvPicPr>
          <p:cNvPr id="8" name="صورة 7" descr="IMG_45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132856"/>
            <a:ext cx="4992080" cy="3728652"/>
          </a:xfrm>
          <a:prstGeom prst="rect">
            <a:avLst/>
          </a:prstGeom>
        </p:spPr>
      </p:pic>
      <p:cxnSp>
        <p:nvCxnSpPr>
          <p:cNvPr id="12" name="رابط كسهم مستقيم 11"/>
          <p:cNvCxnSpPr/>
          <p:nvPr/>
        </p:nvCxnSpPr>
        <p:spPr>
          <a:xfrm>
            <a:off x="3779912" y="1556792"/>
            <a:ext cx="0" cy="2527538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2195736" y="1556792"/>
            <a:ext cx="0" cy="245553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مستطيل 16"/>
          <p:cNvSpPr/>
          <p:nvPr/>
        </p:nvSpPr>
        <p:spPr>
          <a:xfrm>
            <a:off x="3484618" y="1187460"/>
            <a:ext cx="2472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Retrouterin</a:t>
            </a:r>
            <a:r>
              <a:rPr lang="en-US" b="1" dirty="0" smtClean="0"/>
              <a:t> pouch    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971600" y="1155194"/>
            <a:ext cx="2370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Uterovesical</a:t>
            </a:r>
            <a:r>
              <a:rPr lang="en-US" b="1" dirty="0" smtClean="0"/>
              <a:t>  pouch </a:t>
            </a:r>
          </a:p>
        </p:txBody>
      </p:sp>
    </p:spTree>
    <p:extLst>
      <p:ext uri="{BB962C8B-B14F-4D97-AF65-F5344CB8AC3E}">
        <p14:creationId xmlns:p14="http://schemas.microsoft.com/office/powerpoint/2010/main" val="274463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39552" y="378242"/>
            <a:ext cx="3120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5-female  Urethra</a:t>
            </a:r>
            <a:endParaRPr lang="en-US" sz="2800" u="sng" dirty="0"/>
          </a:p>
        </p:txBody>
      </p:sp>
      <p:pic>
        <p:nvPicPr>
          <p:cNvPr id="5" name="صورة 4" descr="IMG_45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92162" y="1756458"/>
            <a:ext cx="4992080" cy="3728652"/>
          </a:xfrm>
          <a:prstGeom prst="rect">
            <a:avLst/>
          </a:prstGeom>
        </p:spPr>
      </p:pic>
      <p:pic>
        <p:nvPicPr>
          <p:cNvPr id="6" name="صورة 5" descr="IMG_45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012294" y="1756458"/>
            <a:ext cx="4992080" cy="372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1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IMG_4536.jpg"/>
          <p:cNvPicPr>
            <a:picLocks noChangeAspect="1"/>
          </p:cNvPicPr>
          <p:nvPr/>
        </p:nvPicPr>
        <p:blipFill>
          <a:blip r:embed="rId3"/>
          <a:srcRect l="7806" r="12184"/>
          <a:stretch>
            <a:fillRect/>
          </a:stretch>
        </p:blipFill>
        <p:spPr>
          <a:xfrm>
            <a:off x="4391828" y="3304755"/>
            <a:ext cx="2952328" cy="275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صورة 3" descr="IMG_4531.jpg"/>
          <p:cNvPicPr>
            <a:picLocks noChangeAspect="1"/>
          </p:cNvPicPr>
          <p:nvPr/>
        </p:nvPicPr>
        <p:blipFill>
          <a:blip r:embed="rId4"/>
          <a:srcRect r="16260"/>
          <a:stretch>
            <a:fillRect/>
          </a:stretch>
        </p:blipFill>
        <p:spPr>
          <a:xfrm>
            <a:off x="974644" y="1772816"/>
            <a:ext cx="3089952" cy="275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55576" y="375047"/>
            <a:ext cx="3924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3-The Urinary Bladder</a:t>
            </a:r>
            <a:endParaRPr lang="en-US" sz="2800" u="sng" dirty="0"/>
          </a:p>
        </p:txBody>
      </p:sp>
      <p:sp>
        <p:nvSpPr>
          <p:cNvPr id="7" name="Rectangular Callout 4"/>
          <p:cNvSpPr/>
          <p:nvPr/>
        </p:nvSpPr>
        <p:spPr>
          <a:xfrm>
            <a:off x="254564" y="1772816"/>
            <a:ext cx="864096" cy="288033"/>
          </a:xfrm>
          <a:prstGeom prst="wedgeRectCallout">
            <a:avLst>
              <a:gd name="adj1" fmla="val 76455"/>
              <a:gd name="adj2" fmla="val 154667"/>
            </a:avLst>
          </a:prstGeom>
          <a:noFill/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Apex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ular Callout 5"/>
          <p:cNvSpPr/>
          <p:nvPr/>
        </p:nvSpPr>
        <p:spPr>
          <a:xfrm>
            <a:off x="2414804" y="1340768"/>
            <a:ext cx="1080120" cy="288032"/>
          </a:xfrm>
          <a:prstGeom prst="wedgeRectCallout">
            <a:avLst>
              <a:gd name="adj1" fmla="val -30391"/>
              <a:gd name="adj2" fmla="val 262196"/>
            </a:avLst>
          </a:prstGeom>
          <a:noFill/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Body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ular Callout 6"/>
          <p:cNvSpPr/>
          <p:nvPr/>
        </p:nvSpPr>
        <p:spPr>
          <a:xfrm>
            <a:off x="4064596" y="1772816"/>
            <a:ext cx="1008112" cy="288033"/>
          </a:xfrm>
          <a:prstGeom prst="wedgeRectCallout">
            <a:avLst>
              <a:gd name="adj1" fmla="val -100565"/>
              <a:gd name="adj2" fmla="val 220805"/>
            </a:avLst>
          </a:prstGeom>
          <a:noFill/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Fundus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شكل بيضاوي 11"/>
          <p:cNvSpPr/>
          <p:nvPr/>
        </p:nvSpPr>
        <p:spPr>
          <a:xfrm>
            <a:off x="6156176" y="4365104"/>
            <a:ext cx="504056" cy="523827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وسيلة شرح مستطيلة مستديرة الزوايا 12"/>
          <p:cNvSpPr/>
          <p:nvPr/>
        </p:nvSpPr>
        <p:spPr>
          <a:xfrm>
            <a:off x="5364088" y="980728"/>
            <a:ext cx="3600400" cy="1584176"/>
          </a:xfrm>
          <a:prstGeom prst="wedgeRoundRectCallout">
            <a:avLst>
              <a:gd name="adj1" fmla="val -20879"/>
              <a:gd name="adj2" fmla="val 171163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* </a:t>
            </a:r>
            <a:r>
              <a:rPr lang="en-US" sz="1600" b="1" dirty="0" err="1" smtClean="0">
                <a:solidFill>
                  <a:schemeClr val="tx1"/>
                </a:solidFill>
              </a:rPr>
              <a:t>ureters</a:t>
            </a:r>
            <a:r>
              <a:rPr lang="en-US" sz="1600" b="1" dirty="0" smtClean="0">
                <a:solidFill>
                  <a:schemeClr val="tx1"/>
                </a:solidFill>
              </a:rPr>
              <a:t> enter the inferior surface of the bladder  in </a:t>
            </a:r>
            <a:r>
              <a:rPr lang="en-US" sz="1600" b="1" dirty="0" err="1" smtClean="0">
                <a:solidFill>
                  <a:schemeClr val="tx1"/>
                </a:solidFill>
              </a:rPr>
              <a:t>inferiomedial</a:t>
            </a:r>
            <a:r>
              <a:rPr lang="en-US" sz="1600" b="1" dirty="0" smtClean="0">
                <a:solidFill>
                  <a:schemeClr val="tx1"/>
                </a:solidFill>
              </a:rPr>
              <a:t> direction.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* The  entrance is 5 cm   externally  and 2.5 cm  internally.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391828" y="5661248"/>
            <a:ext cx="2032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Prostate gland</a:t>
            </a:r>
          </a:p>
        </p:txBody>
      </p:sp>
      <p:cxnSp>
        <p:nvCxnSpPr>
          <p:cNvPr id="15" name="رابط كسهم مستقيم 14"/>
          <p:cNvCxnSpPr/>
          <p:nvPr/>
        </p:nvCxnSpPr>
        <p:spPr>
          <a:xfrm>
            <a:off x="5580112" y="5661248"/>
            <a:ext cx="720080" cy="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58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187624" y="764704"/>
          <a:ext cx="6792417" cy="52749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28192"/>
                <a:gridCol w="2568269"/>
                <a:gridCol w="2495956"/>
              </a:tblGrid>
              <a:tr h="447819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relation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Male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Female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41786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Posterior 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(Base)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Vas deferens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Seminal vesicle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Rectum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Rectovesical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fascia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Peritoneum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Uterus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Vagina</a:t>
                      </a: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22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Superior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Peritoneum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Coils of ileum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Sigmoid colon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Uterus 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Peritoneum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Coils of ileum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Sigmoid colon</a:t>
                      </a: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22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Inferiolatteral 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Obturator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internus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muscle</a:t>
                      </a:r>
                    </a:p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Levator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ani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muscle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//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22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Anterior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Symphysis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pubis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bg1"/>
                          </a:solidFill>
                        </a:rPr>
                        <a:t>Retropubic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fat</a:t>
                      </a: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 //</a:t>
                      </a: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02288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Inferior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Prostate gland</a:t>
                      </a: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مستطيل 3"/>
          <p:cNvSpPr/>
          <p:nvPr/>
        </p:nvSpPr>
        <p:spPr>
          <a:xfrm>
            <a:off x="755576" y="241484"/>
            <a:ext cx="3924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3-The Urinary Bladder</a:t>
            </a:r>
            <a:endParaRPr lang="en-US" sz="2800" u="sng" dirty="0"/>
          </a:p>
        </p:txBody>
      </p:sp>
      <p:cxnSp>
        <p:nvCxnSpPr>
          <p:cNvPr id="7" name="رابط مستقيم 6"/>
          <p:cNvCxnSpPr/>
          <p:nvPr/>
        </p:nvCxnSpPr>
        <p:spPr>
          <a:xfrm>
            <a:off x="5724128" y="6021288"/>
            <a:ext cx="1800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1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9812" r="7006" b="7543"/>
          <a:stretch>
            <a:fillRect/>
          </a:stretch>
        </p:blipFill>
        <p:spPr>
          <a:xfrm>
            <a:off x="418679" y="1844824"/>
            <a:ext cx="4921618" cy="4085872"/>
          </a:xfrm>
          <a:prstGeom prst="rect">
            <a:avLst/>
          </a:prstGeom>
        </p:spPr>
      </p:pic>
      <p:sp>
        <p:nvSpPr>
          <p:cNvPr id="14" name="وسيلة شرح مستطيلة مستديرة الزوايا 13"/>
          <p:cNvSpPr/>
          <p:nvPr/>
        </p:nvSpPr>
        <p:spPr>
          <a:xfrm>
            <a:off x="3524111" y="378242"/>
            <a:ext cx="2160240" cy="1015663"/>
          </a:xfrm>
          <a:prstGeom prst="wedgeRoundRectCallout">
            <a:avLst>
              <a:gd name="adj1" fmla="val -67881"/>
              <a:gd name="adj2" fmla="val -26885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63888" y="747574"/>
            <a:ext cx="18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* has a </a:t>
            </a:r>
            <a:r>
              <a:rPr lang="en-US" b="1" dirty="0" err="1" smtClean="0"/>
              <a:t>tortious</a:t>
            </a:r>
            <a:endParaRPr lang="en-US" b="1" dirty="0" smtClean="0"/>
          </a:p>
          <a:p>
            <a:r>
              <a:rPr lang="en-US" b="1" dirty="0" smtClean="0"/>
              <a:t>    course.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3664197" y="378242"/>
            <a:ext cx="1676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* 20 cm long . </a:t>
            </a:r>
            <a:endParaRPr lang="en-US" dirty="0"/>
          </a:p>
        </p:txBody>
      </p:sp>
      <p:sp>
        <p:nvSpPr>
          <p:cNvPr id="17" name="مستطيل 16"/>
          <p:cNvSpPr/>
          <p:nvPr/>
        </p:nvSpPr>
        <p:spPr>
          <a:xfrm>
            <a:off x="418679" y="1475492"/>
            <a:ext cx="2770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divides into three parts:</a:t>
            </a:r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2123728" y="2276872"/>
            <a:ext cx="1540469" cy="18002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flipH="1">
            <a:off x="2269129" y="3068960"/>
            <a:ext cx="1510783" cy="117889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3188925" y="1907540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3363098" y="2699628"/>
            <a:ext cx="1915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2. Membranous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               Part 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539552" y="5157192"/>
            <a:ext cx="1887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</a:rPr>
              <a:t>ejaculatory ducts 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6" name="رابط كسهم مستقيم 25"/>
          <p:cNvCxnSpPr/>
          <p:nvPr/>
        </p:nvCxnSpPr>
        <p:spPr>
          <a:xfrm flipV="1">
            <a:off x="1691680" y="4113022"/>
            <a:ext cx="289506" cy="104417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مستطيل 28"/>
          <p:cNvSpPr/>
          <p:nvPr/>
        </p:nvSpPr>
        <p:spPr>
          <a:xfrm>
            <a:off x="4276969" y="3718773"/>
            <a:ext cx="1152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3. Penile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30" name="رابط كسهم مستقيم 29"/>
          <p:cNvCxnSpPr/>
          <p:nvPr/>
        </p:nvCxnSpPr>
        <p:spPr>
          <a:xfrm flipH="1">
            <a:off x="3779912" y="4077072"/>
            <a:ext cx="864096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صورة 41" descr="IMG_4526.jpg"/>
          <p:cNvPicPr>
            <a:picLocks noChangeAspect="1"/>
          </p:cNvPicPr>
          <p:nvPr/>
        </p:nvPicPr>
        <p:blipFill>
          <a:blip r:embed="rId3"/>
          <a:srcRect l="22667" t="19363" r="35954" b="35013"/>
          <a:stretch>
            <a:fillRect/>
          </a:stretch>
        </p:blipFill>
        <p:spPr>
          <a:xfrm>
            <a:off x="6156176" y="2195145"/>
            <a:ext cx="2634950" cy="2169959"/>
          </a:xfrm>
          <a:prstGeom prst="rect">
            <a:avLst/>
          </a:prstGeom>
        </p:spPr>
      </p:pic>
      <p:cxnSp>
        <p:nvCxnSpPr>
          <p:cNvPr id="43" name="رابط كسهم مستقيم 42"/>
          <p:cNvCxnSpPr/>
          <p:nvPr/>
        </p:nvCxnSpPr>
        <p:spPr>
          <a:xfrm flipH="1" flipV="1">
            <a:off x="6968828" y="3933057"/>
            <a:ext cx="195460" cy="122413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كسهم مستقيم 44"/>
          <p:cNvCxnSpPr/>
          <p:nvPr/>
        </p:nvCxnSpPr>
        <p:spPr>
          <a:xfrm flipV="1">
            <a:off x="7164288" y="3718773"/>
            <a:ext cx="432048" cy="1438419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مستطيل 16"/>
          <p:cNvSpPr/>
          <p:nvPr/>
        </p:nvSpPr>
        <p:spPr>
          <a:xfrm>
            <a:off x="5684351" y="5174303"/>
            <a:ext cx="3098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Urethrea</a:t>
            </a:r>
            <a:r>
              <a:rPr lang="en-US" b="1" dirty="0" smtClean="0"/>
              <a:t> </a:t>
            </a:r>
            <a:r>
              <a:rPr lang="en-US" b="1" dirty="0" err="1" smtClean="0"/>
              <a:t>shinctor</a:t>
            </a:r>
            <a:r>
              <a:rPr lang="en-US" b="1" dirty="0" smtClean="0"/>
              <a:t> muscles </a:t>
            </a:r>
          </a:p>
        </p:txBody>
      </p:sp>
    </p:spTree>
    <p:extLst>
      <p:ext uri="{BB962C8B-B14F-4D97-AF65-F5344CB8AC3E}">
        <p14:creationId xmlns:p14="http://schemas.microsoft.com/office/powerpoint/2010/main" val="131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3" name="صورة 2" descr="IMG_4526.jpg"/>
          <p:cNvPicPr>
            <a:picLocks noChangeAspect="1"/>
          </p:cNvPicPr>
          <p:nvPr/>
        </p:nvPicPr>
        <p:blipFill>
          <a:blip r:embed="rId3"/>
          <a:srcRect l="22667" t="19363" r="35954" b="35013"/>
          <a:stretch>
            <a:fillRect/>
          </a:stretch>
        </p:blipFill>
        <p:spPr>
          <a:xfrm>
            <a:off x="2411760" y="1798194"/>
            <a:ext cx="3956615" cy="3258389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 rot="18477639">
            <a:off x="4524199" y="2910516"/>
            <a:ext cx="2118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</a:rPr>
              <a:t>Symphysis</a:t>
            </a:r>
            <a:r>
              <a:rPr lang="en-US" sz="1600" b="1" dirty="0" smtClean="0">
                <a:solidFill>
                  <a:schemeClr val="bg1"/>
                </a:solidFill>
              </a:rPr>
              <a:t> pubis</a:t>
            </a:r>
          </a:p>
        </p:txBody>
      </p:sp>
      <p:sp>
        <p:nvSpPr>
          <p:cNvPr id="13" name="مستطيل مستدير الزوايا 12"/>
          <p:cNvSpPr/>
          <p:nvPr/>
        </p:nvSpPr>
        <p:spPr>
          <a:xfrm rot="20538790">
            <a:off x="3745233" y="3484003"/>
            <a:ext cx="234932" cy="14692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مستطيل مستدير الزوايا 13"/>
          <p:cNvSpPr/>
          <p:nvPr/>
        </p:nvSpPr>
        <p:spPr>
          <a:xfrm rot="20157335">
            <a:off x="4144865" y="4441317"/>
            <a:ext cx="258821" cy="7200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رابط كسهم مستقيم 16"/>
          <p:cNvCxnSpPr/>
          <p:nvPr/>
        </p:nvCxnSpPr>
        <p:spPr>
          <a:xfrm>
            <a:off x="2123728" y="4562929"/>
            <a:ext cx="2017696" cy="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2123728" y="3744021"/>
            <a:ext cx="1604740" cy="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مستدير الزوايا 22"/>
          <p:cNvSpPr/>
          <p:nvPr/>
        </p:nvSpPr>
        <p:spPr>
          <a:xfrm>
            <a:off x="179512" y="2551867"/>
            <a:ext cx="1944216" cy="1467149"/>
          </a:xfrm>
          <a:prstGeom prst="roundRect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79512" y="4323008"/>
            <a:ext cx="1944216" cy="1467149"/>
          </a:xfrm>
          <a:prstGeom prst="roundRect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ربع نص 24"/>
          <p:cNvSpPr txBox="1"/>
          <p:nvPr/>
        </p:nvSpPr>
        <p:spPr>
          <a:xfrm>
            <a:off x="-108520" y="2818687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Internal sphincter </a:t>
            </a:r>
          </a:p>
          <a:p>
            <a:pPr algn="ctr"/>
            <a:r>
              <a:rPr lang="en-US" dirty="0" smtClean="0"/>
              <a:t>(involuntary )</a:t>
            </a:r>
          </a:p>
          <a:p>
            <a:pPr algn="ctr"/>
            <a:r>
              <a:rPr lang="en-US" dirty="0" smtClean="0"/>
              <a:t>(internal </a:t>
            </a:r>
            <a:r>
              <a:rPr lang="en-US" dirty="0" err="1" smtClean="0"/>
              <a:t>meatus</a:t>
            </a:r>
            <a:r>
              <a:rPr lang="en-US" dirty="0" smtClean="0"/>
              <a:t> ) </a:t>
            </a:r>
          </a:p>
          <a:p>
            <a:endParaRPr lang="en-US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108520" y="4562929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external sphincter </a:t>
            </a:r>
          </a:p>
          <a:p>
            <a:pPr algn="ctr"/>
            <a:r>
              <a:rPr lang="en-US" dirty="0" smtClean="0"/>
              <a:t>( voluntary )</a:t>
            </a:r>
          </a:p>
          <a:p>
            <a:pPr algn="ctr"/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31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31327" r="7006" b="7543"/>
          <a:stretch>
            <a:fillRect/>
          </a:stretch>
        </p:blipFill>
        <p:spPr>
          <a:xfrm>
            <a:off x="131295" y="1890120"/>
            <a:ext cx="3648617" cy="4085872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4019726" y="1746104"/>
            <a:ext cx="43686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    - widest portion. </a:t>
            </a:r>
          </a:p>
          <a:p>
            <a:r>
              <a:rPr lang="en-US" sz="1600" b="1" dirty="0" smtClean="0"/>
              <a:t>    - It is 3 cm long.</a:t>
            </a:r>
          </a:p>
          <a:p>
            <a:r>
              <a:rPr lang="en-US" sz="1600" b="1" dirty="0" smtClean="0"/>
              <a:t>    - Most dilatable part.</a:t>
            </a:r>
          </a:p>
          <a:p>
            <a:pPr marL="354013" indent="-354013">
              <a:buNone/>
            </a:pPr>
            <a:r>
              <a:rPr lang="en-US" sz="1600" b="1" dirty="0" smtClean="0"/>
              <a:t>    - Ducts of </a:t>
            </a:r>
            <a:r>
              <a:rPr lang="en-US" sz="1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prostate gland </a:t>
            </a:r>
            <a:r>
              <a:rPr lang="en-US" sz="1600" b="1" dirty="0" smtClean="0"/>
              <a:t>and</a:t>
            </a:r>
          </a:p>
          <a:p>
            <a:pPr marL="354013" indent="-354013">
              <a:buNone/>
            </a:pPr>
            <a:r>
              <a:rPr lang="en-US" sz="1600" b="1" dirty="0" smtClean="0"/>
              <a:t>     </a:t>
            </a:r>
            <a:r>
              <a:rPr lang="en-US" sz="1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ejaculatory ducts </a:t>
            </a:r>
            <a:r>
              <a:rPr lang="en-US" sz="1600" b="1" dirty="0" smtClean="0"/>
              <a:t>open in it.</a:t>
            </a:r>
          </a:p>
          <a:p>
            <a:pPr marL="354013" indent="-354013">
              <a:buNone/>
            </a:pPr>
            <a:endParaRPr lang="en-US" sz="1600" b="1" dirty="0" smtClean="0"/>
          </a:p>
          <a:p>
            <a:pPr marL="354013" indent="-354013">
              <a:buNone/>
            </a:pPr>
            <a:endParaRPr lang="en-US" sz="1600" b="1" dirty="0" smtClean="0"/>
          </a:p>
        </p:txBody>
      </p:sp>
      <p:sp>
        <p:nvSpPr>
          <p:cNvPr id="17" name="مستطيل 16"/>
          <p:cNvSpPr/>
          <p:nvPr/>
        </p:nvSpPr>
        <p:spPr>
          <a:xfrm>
            <a:off x="563343" y="1520788"/>
            <a:ext cx="2770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divides into three parts:</a:t>
            </a:r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563343" y="2322168"/>
            <a:ext cx="1540469" cy="18002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flipH="1">
            <a:off x="752672" y="3391255"/>
            <a:ext cx="1751736" cy="901841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1628540" y="1952836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1802713" y="2744924"/>
            <a:ext cx="1915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2. Membranous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               Part </a:t>
            </a:r>
          </a:p>
        </p:txBody>
      </p:sp>
      <p:sp>
        <p:nvSpPr>
          <p:cNvPr id="32" name="وسيلة شرح مستطيلة مستديرة الزوايا 31"/>
          <p:cNvSpPr/>
          <p:nvPr/>
        </p:nvSpPr>
        <p:spPr>
          <a:xfrm>
            <a:off x="4019727" y="1746105"/>
            <a:ext cx="3360586" cy="1368151"/>
          </a:xfrm>
          <a:prstGeom prst="wedgeRoundRectCallout">
            <a:avLst>
              <a:gd name="adj1" fmla="val -67881"/>
              <a:gd name="adj2" fmla="val -26885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4123966" y="3391256"/>
            <a:ext cx="2669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- Lies within </a:t>
            </a:r>
            <a:r>
              <a:rPr lang="en-US" sz="1600" b="1" dirty="0" err="1" smtClean="0"/>
              <a:t>urogenital</a:t>
            </a:r>
            <a:r>
              <a:rPr lang="en-US" sz="1600" b="1" dirty="0" smtClean="0"/>
              <a:t> diaphragm</a:t>
            </a:r>
          </a:p>
          <a:p>
            <a:pPr marL="354013" indent="-354013">
              <a:buNone/>
            </a:pPr>
            <a:r>
              <a:rPr lang="en-US" sz="1600" b="1" dirty="0" smtClean="0"/>
              <a:t>- It is 1.5 cm long</a:t>
            </a:r>
          </a:p>
          <a:p>
            <a:pPr marL="354013" indent="-354013">
              <a:buNone/>
            </a:pPr>
            <a:r>
              <a:rPr lang="en-US" sz="1600" b="1" dirty="0" smtClean="0"/>
              <a:t> - Least dilatable part</a:t>
            </a:r>
            <a:endParaRPr lang="en-US" sz="1600" b="1" dirty="0"/>
          </a:p>
        </p:txBody>
      </p:sp>
      <p:sp>
        <p:nvSpPr>
          <p:cNvPr id="35" name="وسيلة شرح مستطيلة مستديرة الزوايا 34"/>
          <p:cNvSpPr/>
          <p:nvPr/>
        </p:nvSpPr>
        <p:spPr>
          <a:xfrm>
            <a:off x="4123966" y="3391255"/>
            <a:ext cx="2598792" cy="1077219"/>
          </a:xfrm>
          <a:prstGeom prst="wedgeRoundRectCallout">
            <a:avLst>
              <a:gd name="adj1" fmla="val -77974"/>
              <a:gd name="adj2" fmla="val -66370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0" name="وسيلة شرح مستطيلة مستديرة الزوايا 39"/>
          <p:cNvSpPr/>
          <p:nvPr/>
        </p:nvSpPr>
        <p:spPr>
          <a:xfrm>
            <a:off x="4123964" y="4852607"/>
            <a:ext cx="4624499" cy="1415772"/>
          </a:xfrm>
          <a:prstGeom prst="wedgeRoundRectCallout">
            <a:avLst>
              <a:gd name="adj1" fmla="val -78249"/>
              <a:gd name="adj2" fmla="val -61057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مستطيل 40"/>
          <p:cNvSpPr/>
          <p:nvPr/>
        </p:nvSpPr>
        <p:spPr>
          <a:xfrm>
            <a:off x="2507311" y="3978352"/>
            <a:ext cx="1152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3. Penile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42" name="رابط كسهم مستقيم 41"/>
          <p:cNvCxnSpPr/>
          <p:nvPr/>
        </p:nvCxnSpPr>
        <p:spPr>
          <a:xfrm flipH="1">
            <a:off x="2219527" y="3978352"/>
            <a:ext cx="864096" cy="144016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مستطيل 45"/>
          <p:cNvSpPr/>
          <p:nvPr/>
        </p:nvSpPr>
        <p:spPr>
          <a:xfrm>
            <a:off x="4123966" y="4852607"/>
            <a:ext cx="4120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    - It is 15.5 cm</a:t>
            </a:r>
          </a:p>
          <a:p>
            <a:pPr marL="265113" indent="-265113">
              <a:buNone/>
            </a:pPr>
            <a:r>
              <a:rPr lang="en-US" sz="1600" b="1" dirty="0" smtClean="0"/>
              <a:t>    - Is surrounded by erectile  tissue of bulb and corpus </a:t>
            </a:r>
            <a:r>
              <a:rPr lang="en-US" sz="1600" b="1" dirty="0" err="1" smtClean="0"/>
              <a:t>spongiosum</a:t>
            </a:r>
            <a:r>
              <a:rPr lang="en-US" sz="1600" b="1" dirty="0" smtClean="0"/>
              <a:t>.</a:t>
            </a:r>
          </a:p>
        </p:txBody>
      </p:sp>
      <p:sp>
        <p:nvSpPr>
          <p:cNvPr id="47" name="مستطيل 46"/>
          <p:cNvSpPr/>
          <p:nvPr/>
        </p:nvSpPr>
        <p:spPr>
          <a:xfrm>
            <a:off x="4282516" y="5683604"/>
            <a:ext cx="54740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>
              <a:buNone/>
            </a:pPr>
            <a:r>
              <a:rPr lang="en-US" sz="1600" b="1" dirty="0" smtClean="0"/>
              <a:t>- </a:t>
            </a:r>
            <a:r>
              <a:rPr lang="en-US" sz="1600" b="1" dirty="0" err="1" smtClean="0"/>
              <a:t>Bulbourethral</a:t>
            </a:r>
            <a:r>
              <a:rPr lang="en-US" sz="1600" b="1" dirty="0" smtClean="0"/>
              <a:t> and penile  glands open in it . </a:t>
            </a:r>
          </a:p>
        </p:txBody>
      </p:sp>
    </p:spTree>
    <p:extLst>
      <p:ext uri="{BB962C8B-B14F-4D97-AF65-F5344CB8AC3E}">
        <p14:creationId xmlns:p14="http://schemas.microsoft.com/office/powerpoint/2010/main" val="190843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31327" t="15474" r="41615" b="30917"/>
          <a:stretch>
            <a:fillRect/>
          </a:stretch>
        </p:blipFill>
        <p:spPr>
          <a:xfrm>
            <a:off x="563343" y="265331"/>
            <a:ext cx="4224681" cy="625184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1715472" y="4234444"/>
            <a:ext cx="3072552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4788024" y="4049778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4788024" y="4753597"/>
            <a:ext cx="2666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2. Membranous Part </a:t>
            </a:r>
          </a:p>
          <a:p>
            <a:r>
              <a:rPr lang="en-US" b="1" dirty="0" smtClean="0"/>
              <a:t>                 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4788024" y="5271014"/>
            <a:ext cx="1702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3. Penile part </a:t>
            </a:r>
          </a:p>
          <a:p>
            <a:r>
              <a:rPr lang="en-US" b="1" dirty="0" smtClean="0"/>
              <a:t> </a:t>
            </a:r>
          </a:p>
        </p:txBody>
      </p:sp>
      <p:cxnSp>
        <p:nvCxnSpPr>
          <p:cNvPr id="26" name="رابط كسهم مستقيم 25"/>
          <p:cNvCxnSpPr/>
          <p:nvPr/>
        </p:nvCxnSpPr>
        <p:spPr>
          <a:xfrm flipH="1">
            <a:off x="2075512" y="4941168"/>
            <a:ext cx="2712512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كسهم مستقيم 27"/>
          <p:cNvCxnSpPr/>
          <p:nvPr/>
        </p:nvCxnSpPr>
        <p:spPr>
          <a:xfrm flipH="1">
            <a:off x="2854879" y="5399928"/>
            <a:ext cx="1933145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70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IMG_4520.jpg"/>
          <p:cNvPicPr>
            <a:picLocks noChangeAspect="1"/>
          </p:cNvPicPr>
          <p:nvPr/>
        </p:nvPicPr>
        <p:blipFill>
          <a:blip r:embed="rId3"/>
          <a:srcRect l="23142" r="6539"/>
          <a:stretch>
            <a:fillRect/>
          </a:stretch>
        </p:blipFill>
        <p:spPr>
          <a:xfrm>
            <a:off x="2339752" y="1124744"/>
            <a:ext cx="4558207" cy="4841614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5" name="رابط كسهم مستقيم 4"/>
          <p:cNvCxnSpPr>
            <a:stCxn id="25" idx="1"/>
          </p:cNvCxnSpPr>
          <p:nvPr/>
        </p:nvCxnSpPr>
        <p:spPr>
          <a:xfrm flipH="1">
            <a:off x="4211963" y="4277707"/>
            <a:ext cx="2994904" cy="15389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4364362" y="4005064"/>
            <a:ext cx="2842505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1979711" y="4550350"/>
            <a:ext cx="2232249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1979712" y="4005064"/>
            <a:ext cx="1116124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4499992" y="901462"/>
            <a:ext cx="0" cy="2527538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1475656" y="5157192"/>
            <a:ext cx="1448544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مستطيل 23"/>
          <p:cNvSpPr/>
          <p:nvPr/>
        </p:nvSpPr>
        <p:spPr>
          <a:xfrm>
            <a:off x="539552" y="3666510"/>
            <a:ext cx="17789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/>
              <a:t>Symphysis</a:t>
            </a:r>
            <a:r>
              <a:rPr lang="en-US" sz="1600" b="1" dirty="0" smtClean="0"/>
              <a:t> pubis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7206867" y="4108430"/>
            <a:ext cx="17331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1. Prostatic part 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179512" y="4211796"/>
            <a:ext cx="2358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2. Membranous  Part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426458" y="4957137"/>
            <a:ext cx="10491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 3. Penile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3467082" y="552649"/>
            <a:ext cx="231787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Rectovesical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pouch 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7206867" y="3769876"/>
            <a:ext cx="1583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1600" b="1" dirty="0" smtClean="0"/>
              <a:t>Prostate gland</a:t>
            </a:r>
          </a:p>
        </p:txBody>
      </p:sp>
    </p:spTree>
    <p:extLst>
      <p:ext uri="{BB962C8B-B14F-4D97-AF65-F5344CB8AC3E}">
        <p14:creationId xmlns:p14="http://schemas.microsoft.com/office/powerpoint/2010/main" val="6545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4525.jpg"/>
          <p:cNvPicPr>
            <a:picLocks noChangeAspect="1"/>
          </p:cNvPicPr>
          <p:nvPr/>
        </p:nvPicPr>
        <p:blipFill>
          <a:blip r:embed="rId3"/>
          <a:srcRect l="11737" b="6509"/>
          <a:stretch>
            <a:fillRect/>
          </a:stretch>
        </p:blipFill>
        <p:spPr>
          <a:xfrm rot="5400000">
            <a:off x="1568452" y="1005527"/>
            <a:ext cx="6007095" cy="475252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4" name="رابط كسهم مستقيم 3"/>
          <p:cNvCxnSpPr/>
          <p:nvPr/>
        </p:nvCxnSpPr>
        <p:spPr>
          <a:xfrm flipH="1">
            <a:off x="4241392" y="4277707"/>
            <a:ext cx="2994904" cy="15389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flipH="1">
            <a:off x="4716016" y="4005064"/>
            <a:ext cx="2842505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2155907" y="4785538"/>
            <a:ext cx="608244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2155907" y="3666510"/>
            <a:ext cx="1116124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2155907" y="4446984"/>
            <a:ext cx="1948226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مستطيل 8"/>
          <p:cNvSpPr/>
          <p:nvPr/>
        </p:nvSpPr>
        <p:spPr>
          <a:xfrm>
            <a:off x="539552" y="3497233"/>
            <a:ext cx="17789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/>
              <a:t>Symphysis</a:t>
            </a:r>
            <a:r>
              <a:rPr lang="en-US" sz="1600" b="1" dirty="0" smtClean="0"/>
              <a:t> pubis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106709" y="4616261"/>
            <a:ext cx="10491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 3. Penile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948264" y="3769876"/>
            <a:ext cx="1583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1600" b="1" dirty="0" smtClean="0"/>
              <a:t>Prostate gland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79512" y="4211796"/>
            <a:ext cx="2358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2. Membranous Part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6948264" y="4108430"/>
            <a:ext cx="17331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1. Prostatic part </a:t>
            </a:r>
          </a:p>
        </p:txBody>
      </p:sp>
      <p:cxnSp>
        <p:nvCxnSpPr>
          <p:cNvPr id="21" name="رابط كسهم مستقيم 20"/>
          <p:cNvCxnSpPr/>
          <p:nvPr/>
        </p:nvCxnSpPr>
        <p:spPr>
          <a:xfrm flipV="1">
            <a:off x="4241392" y="4446984"/>
            <a:ext cx="1" cy="1214264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مستطيل مستدير الزوايا 23"/>
          <p:cNvSpPr/>
          <p:nvPr/>
        </p:nvSpPr>
        <p:spPr>
          <a:xfrm>
            <a:off x="7092280" y="620688"/>
            <a:ext cx="1589151" cy="504056"/>
          </a:xfrm>
          <a:prstGeom prst="roundRect">
            <a:avLst/>
          </a:prstGeom>
          <a:solidFill>
            <a:schemeClr val="tx1"/>
          </a:solidFill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 *The same </a:t>
            </a:r>
            <a:endParaRPr lang="en-US" sz="2000" b="1" dirty="0"/>
          </a:p>
        </p:txBody>
      </p:sp>
      <p:sp>
        <p:nvSpPr>
          <p:cNvPr id="16" name="مستطيل 16"/>
          <p:cNvSpPr/>
          <p:nvPr/>
        </p:nvSpPr>
        <p:spPr>
          <a:xfrm>
            <a:off x="3419872" y="5476582"/>
            <a:ext cx="3098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Urethrea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shinctor</a:t>
            </a:r>
            <a:r>
              <a:rPr lang="en-US" b="1" dirty="0" smtClean="0">
                <a:solidFill>
                  <a:schemeClr val="bg1"/>
                </a:solidFill>
              </a:rPr>
              <a:t> muscles </a:t>
            </a:r>
          </a:p>
        </p:txBody>
      </p:sp>
    </p:spTree>
    <p:extLst>
      <p:ext uri="{BB962C8B-B14F-4D97-AF65-F5344CB8AC3E}">
        <p14:creationId xmlns:p14="http://schemas.microsoft.com/office/powerpoint/2010/main" val="32105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</Words>
  <Application>Microsoft Office PowerPoint</Application>
  <PresentationFormat>On-screen Show (4:3)</PresentationFormat>
  <Paragraphs>151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Fatimah ....</cp:lastModifiedBy>
  <cp:revision>2</cp:revision>
  <dcterms:created xsi:type="dcterms:W3CDTF">2014-11-10T21:54:30Z</dcterms:created>
  <dcterms:modified xsi:type="dcterms:W3CDTF">2015-12-25T18:33:17Z</dcterms:modified>
</cp:coreProperties>
</file>